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92" r:id="rId3"/>
    <p:sldId id="301" r:id="rId4"/>
    <p:sldId id="293" r:id="rId5"/>
    <p:sldId id="265" r:id="rId6"/>
    <p:sldId id="289" r:id="rId7"/>
    <p:sldId id="304" r:id="rId8"/>
    <p:sldId id="295" r:id="rId9"/>
    <p:sldId id="270" r:id="rId10"/>
    <p:sldId id="271" r:id="rId11"/>
    <p:sldId id="266" r:id="rId12"/>
    <p:sldId id="267" r:id="rId13"/>
    <p:sldId id="310" r:id="rId14"/>
    <p:sldId id="305" r:id="rId15"/>
    <p:sldId id="311" r:id="rId16"/>
    <p:sldId id="307" r:id="rId17"/>
    <p:sldId id="313" r:id="rId18"/>
    <p:sldId id="302" r:id="rId19"/>
    <p:sldId id="303" r:id="rId20"/>
    <p:sldId id="315" r:id="rId21"/>
    <p:sldId id="314" r:id="rId22"/>
    <p:sldId id="287" r:id="rId23"/>
    <p:sldId id="309" r:id="rId24"/>
    <p:sldId id="312" r:id="rId25"/>
    <p:sldId id="317" r:id="rId26"/>
    <p:sldId id="319" r:id="rId27"/>
  </p:sldIdLst>
  <p:sldSz cx="9144000" cy="6858000" type="screen4x3"/>
  <p:notesSz cx="6797675" cy="9929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6" autoAdjust="0"/>
    <p:restoredTop sz="92438" autoAdjust="0"/>
  </p:normalViewPr>
  <p:slideViewPr>
    <p:cSldViewPr>
      <p:cViewPr>
        <p:scale>
          <a:sx n="68" d="100"/>
          <a:sy n="68" d="100"/>
        </p:scale>
        <p:origin x="-979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39931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zivatel\AppData\Local\Microsoft\Windows\Temporary%20Internet%20Files\Content.Outlook\2UA7I7CB\Zo&#353;it1%20-%20graf%20dotazn&#237;k%20(rozpo&#269;et)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6066439418262457E-2"/>
          <c:y val="0.13304756261649944"/>
          <c:w val="0.49693988847067355"/>
          <c:h val="0.78877532126060068"/>
        </c:manualLayout>
      </c:layout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Hárok1!$B$1:$B$3</c:f>
              <c:strCache>
                <c:ptCount val="3"/>
                <c:pt idx="0">
                  <c:v>Západné Slovensko</c:v>
                </c:pt>
                <c:pt idx="1">
                  <c:v>Východné Slovensko</c:v>
                </c:pt>
                <c:pt idx="2">
                  <c:v>Stredné Slovensko</c:v>
                </c:pt>
              </c:strCache>
            </c:strRef>
          </c:cat>
          <c:val>
            <c:numRef>
              <c:f>Hárok1!$A$1:$A$3</c:f>
              <c:numCache>
                <c:formatCode>0.00%</c:formatCode>
                <c:ptCount val="3"/>
                <c:pt idx="0">
                  <c:v>0.48280000000000084</c:v>
                </c:pt>
                <c:pt idx="1">
                  <c:v>0.27580000000000032</c:v>
                </c:pt>
                <c:pt idx="2">
                  <c:v>0.24140000000000039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sz="1200"/>
          </a:pPr>
          <a:endParaRPr lang="sk-SK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0.01875</cdr:x>
      <cdr:y>0.02083</cdr:y>
    </cdr:from>
    <cdr:to>
      <cdr:x>0.96875</cdr:x>
      <cdr:y>0.11343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95845" y="73496"/>
          <a:ext cx="4856163" cy="326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b="1" dirty="0">
              <a:latin typeface="+mn-lt"/>
              <a:ea typeface="+mn-ea"/>
              <a:cs typeface="+mn-cs"/>
            </a:rPr>
            <a:t>Podpora MAS na Slovensku (úroveň</a:t>
          </a:r>
          <a:r>
            <a:rPr lang="sk-SK" sz="1600" b="1" baseline="0" dirty="0">
              <a:latin typeface="+mn-lt"/>
              <a:ea typeface="+mn-ea"/>
              <a:cs typeface="+mn-cs"/>
            </a:rPr>
            <a:t> </a:t>
          </a:r>
          <a:r>
            <a:rPr lang="sk-SK" sz="1600" b="1" dirty="0">
              <a:latin typeface="+mn-lt"/>
              <a:ea typeface="+mn-ea"/>
              <a:cs typeface="+mn-cs"/>
            </a:rPr>
            <a:t>NUTS II)</a:t>
          </a:r>
          <a:endParaRPr lang="sk-SK" sz="16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sk-SK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A40407-CDCE-4ECC-97E4-4A209CCA4FC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CD46F2-861A-4B41-8118-73766CE9C54E}" type="datetimeFigureOut">
              <a:rPr lang="sk-SK" smtClean="0"/>
              <a:pPr/>
              <a:t>30. 11. 2010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191E1E-DFC8-48A7-BF3E-73935D6D3AD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hradiska@maslev.sk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Financovanie MAS na Slovensku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Kritické faktory úspechu MAS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Sledované procesy</a:t>
            </a:r>
            <a:br>
              <a:rPr lang="sk-SK" dirty="0" smtClean="0"/>
            </a:br>
            <a:r>
              <a:rPr lang="sk-SK" dirty="0" smtClean="0"/>
              <a:t>Záväznosť či Improvizácia???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Procesy uplatňované MAS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Procesy uplatňované RO MP SR a PPA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Nastavenie </a:t>
            </a:r>
            <a:r>
              <a:rPr lang="sk-SK" b="1" dirty="0" smtClean="0"/>
              <a:t>finančných </a:t>
            </a:r>
            <a:r>
              <a:rPr lang="sk-SK" b="1" dirty="0"/>
              <a:t>alokácií</a:t>
            </a:r>
            <a:r>
              <a:rPr lang="sk-SK" dirty="0"/>
              <a:t> </a:t>
            </a:r>
            <a:r>
              <a:rPr lang="sk-SK" b="1" dirty="0"/>
              <a:t>v prospech cieľov        </a:t>
            </a:r>
            <a:endParaRPr lang="sk-SK" dirty="0"/>
          </a:p>
          <a:p>
            <a:r>
              <a:rPr lang="sk-SK" b="1" dirty="0"/>
              <a:t>Rozpočtovanie</a:t>
            </a:r>
            <a:endParaRPr lang="sk-SK" dirty="0"/>
          </a:p>
          <a:p>
            <a:r>
              <a:rPr lang="sk-SK" b="1" dirty="0"/>
              <a:t>Monitorovanie a hodnotenie </a:t>
            </a:r>
            <a:r>
              <a:rPr lang="sk-SK" b="1" dirty="0" err="1"/>
              <a:t>ŽoNFP</a:t>
            </a:r>
            <a:endParaRPr lang="sk-SK" dirty="0"/>
          </a:p>
          <a:p>
            <a:r>
              <a:rPr lang="sk-SK" b="1" dirty="0"/>
              <a:t>Schopnosť zabezpečiť dodatočné zdroje</a:t>
            </a:r>
            <a:endParaRPr lang="sk-SK" dirty="0"/>
          </a:p>
          <a:p>
            <a:r>
              <a:rPr lang="sk-SK" b="1" dirty="0"/>
              <a:t>Rešpektovanie </a:t>
            </a:r>
            <a:r>
              <a:rPr lang="sk-SK" b="1" dirty="0" smtClean="0"/>
              <a:t>legislatívy  </a:t>
            </a:r>
            <a:r>
              <a:rPr lang="sk-SK" b="1" dirty="0"/>
              <a:t>pri VO</a:t>
            </a:r>
            <a:endParaRPr lang="sk-SK" dirty="0"/>
          </a:p>
          <a:p>
            <a:r>
              <a:rPr lang="sk-SK" b="1" dirty="0">
                <a:solidFill>
                  <a:srgbClr val="00B0F0"/>
                </a:solidFill>
              </a:rPr>
              <a:t>Plnenie termínov a časových harmonogramov</a:t>
            </a:r>
            <a:endParaRPr lang="sk-SK" dirty="0">
              <a:solidFill>
                <a:srgbClr val="00B0F0"/>
              </a:solidFill>
            </a:endParaRPr>
          </a:p>
          <a:p>
            <a:r>
              <a:rPr lang="sk-SK" b="1" dirty="0">
                <a:solidFill>
                  <a:srgbClr val="00B0F0"/>
                </a:solidFill>
              </a:rPr>
              <a:t>Komunikácia</a:t>
            </a:r>
            <a:endParaRPr lang="sk-SK" dirty="0">
              <a:solidFill>
                <a:srgbClr val="00B0F0"/>
              </a:solidFill>
            </a:endParaRPr>
          </a:p>
          <a:p>
            <a:r>
              <a:rPr lang="sk-SK" b="1" dirty="0">
                <a:solidFill>
                  <a:srgbClr val="00B0F0"/>
                </a:solidFill>
              </a:rPr>
              <a:t>Koordinácia procesov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Plnenie termínov a časových harmonogramov</a:t>
            </a:r>
            <a:endParaRPr lang="sk-SK" dirty="0">
              <a:solidFill>
                <a:srgbClr val="00B0F0"/>
              </a:solidFill>
            </a:endParaRPr>
          </a:p>
          <a:p>
            <a:r>
              <a:rPr lang="sk-SK" b="1" dirty="0">
                <a:solidFill>
                  <a:srgbClr val="00B0F0"/>
                </a:solidFill>
              </a:rPr>
              <a:t>Komunikácia</a:t>
            </a:r>
            <a:endParaRPr lang="sk-SK" dirty="0">
              <a:solidFill>
                <a:srgbClr val="00B0F0"/>
              </a:solidFill>
            </a:endParaRPr>
          </a:p>
          <a:p>
            <a:r>
              <a:rPr lang="sk-SK" b="1" dirty="0">
                <a:solidFill>
                  <a:srgbClr val="00B0F0"/>
                </a:solidFill>
              </a:rPr>
              <a:t>Koordinácia procesov</a:t>
            </a:r>
            <a:endParaRPr lang="sk-SK" dirty="0">
              <a:solidFill>
                <a:srgbClr val="00B0F0"/>
              </a:solidFill>
            </a:endParaRPr>
          </a:p>
          <a:p>
            <a:r>
              <a:rPr lang="sk-SK" b="1" dirty="0"/>
              <a:t>Kontrola procesov</a:t>
            </a:r>
            <a:endParaRPr lang="sk-SK" dirty="0"/>
          </a:p>
          <a:p>
            <a:r>
              <a:rPr lang="sk-SK" b="1" dirty="0"/>
              <a:t>Flexibilita  pri usmerňovaní</a:t>
            </a:r>
            <a:endParaRPr lang="sk-SK" dirty="0"/>
          </a:p>
          <a:p>
            <a:r>
              <a:rPr lang="sk-SK" b="1" dirty="0"/>
              <a:t>Administrácia procesov</a:t>
            </a:r>
            <a:endParaRPr lang="sk-SK" dirty="0"/>
          </a:p>
          <a:p>
            <a:r>
              <a:rPr lang="sk-SK" b="1" dirty="0"/>
              <a:t>Systém finančného riadenia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Oblasť Partnerstva</a:t>
            </a:r>
          </a:p>
          <a:p>
            <a:r>
              <a:rPr lang="sk-SK" dirty="0"/>
              <a:t>pôsobenie</a:t>
            </a:r>
            <a:r>
              <a:rPr lang="sk-SK" i="1" dirty="0"/>
              <a:t> koordinátora</a:t>
            </a:r>
            <a:r>
              <a:rPr lang="sk-SK" dirty="0"/>
              <a:t>, </a:t>
            </a:r>
            <a:r>
              <a:rPr lang="sk-SK" i="1" dirty="0"/>
              <a:t>alebo vedúcich tímov, či </a:t>
            </a:r>
            <a:r>
              <a:rPr lang="sk-SK" i="1" dirty="0" smtClean="0"/>
              <a:t>tútorov</a:t>
            </a:r>
          </a:p>
          <a:p>
            <a:r>
              <a:rPr lang="sk-SK" i="1" dirty="0" smtClean="0"/>
              <a:t>integrácia </a:t>
            </a:r>
            <a:r>
              <a:rPr lang="sk-SK" i="1" dirty="0"/>
              <a:t>predstáv zúčastnených pri zadefinovaní spoločných </a:t>
            </a:r>
            <a:r>
              <a:rPr lang="sk-SK" i="1" dirty="0" smtClean="0"/>
              <a:t>cieľov</a:t>
            </a:r>
          </a:p>
          <a:p>
            <a:pPr>
              <a:buNone/>
            </a:pPr>
            <a:r>
              <a:rPr lang="sk-SK" b="1" dirty="0" smtClean="0"/>
              <a:t>Oblasť Financovania</a:t>
            </a:r>
          </a:p>
          <a:p>
            <a:r>
              <a:rPr lang="sk-SK" i="1" dirty="0" smtClean="0"/>
              <a:t>absorpčná schopnosť územia </a:t>
            </a:r>
            <a:r>
              <a:rPr lang="sk-SK" dirty="0" smtClean="0"/>
              <a:t> </a:t>
            </a:r>
          </a:p>
          <a:p>
            <a:r>
              <a:rPr lang="sk-SK" i="1" dirty="0" smtClean="0"/>
              <a:t>finančná zainteresovanosť partnerov</a:t>
            </a:r>
          </a:p>
          <a:p>
            <a:r>
              <a:rPr lang="sk-SK" i="1" dirty="0" smtClean="0"/>
              <a:t>finančná spoluúčasť</a:t>
            </a:r>
            <a:endParaRPr lang="sk-SK" dirty="0" smtClean="0"/>
          </a:p>
          <a:p>
            <a:pPr>
              <a:buNone/>
            </a:pPr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Signifikantné</a:t>
            </a:r>
            <a:r>
              <a:rPr lang="sk-SK" dirty="0" smtClean="0"/>
              <a:t> faktory úspešných MAS </a:t>
            </a:r>
            <a:r>
              <a:rPr lang="sk-SK" sz="4400" dirty="0" smtClean="0"/>
              <a:t>(podľa MAS)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sz="3100" dirty="0"/>
          </a:p>
        </p:txBody>
      </p:sp>
      <p:sp>
        <p:nvSpPr>
          <p:cNvPr id="5" name="Zahnutá šípka doľava 4"/>
          <p:cNvSpPr/>
          <p:nvPr/>
        </p:nvSpPr>
        <p:spPr>
          <a:xfrm>
            <a:off x="7812360" y="2132856"/>
            <a:ext cx="792088" cy="12241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b="1" i="1" u="sng" dirty="0" smtClean="0"/>
              <a:t>komunikácia </a:t>
            </a:r>
            <a:r>
              <a:rPr lang="sk-SK" b="1" i="1" u="sng" dirty="0"/>
              <a:t>medzi MAS na jednej strane a RO MP SR a </a:t>
            </a:r>
            <a:r>
              <a:rPr lang="sk-SK" b="1" i="1" u="sng" dirty="0" smtClean="0"/>
              <a:t>PPA na strane druhej</a:t>
            </a:r>
            <a:endParaRPr lang="sk-SK" i="1" dirty="0" smtClean="0"/>
          </a:p>
          <a:p>
            <a:pPr>
              <a:buFont typeface="Wingdings" pitchFamily="2" charset="2"/>
              <a:buChar char="Ø"/>
            </a:pPr>
            <a:r>
              <a:rPr lang="sk-SK" dirty="0"/>
              <a:t>procesy </a:t>
            </a:r>
            <a:r>
              <a:rPr lang="sk-SK" i="1" dirty="0"/>
              <a:t>rozpočtovania a schopnosť získania dodatočných </a:t>
            </a:r>
            <a:r>
              <a:rPr lang="sk-SK" i="1" dirty="0" smtClean="0"/>
              <a:t>zdrojov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i="1" dirty="0" smtClean="0"/>
              <a:t>koordinácia procesov</a:t>
            </a:r>
          </a:p>
          <a:p>
            <a:pPr>
              <a:buFont typeface="Wingdings" pitchFamily="2" charset="2"/>
              <a:buChar char="Ø"/>
            </a:pPr>
            <a:r>
              <a:rPr lang="sk-SK" b="1" i="1" u="sng" dirty="0" smtClean="0"/>
              <a:t>plnenie termínov </a:t>
            </a:r>
            <a:r>
              <a:rPr lang="sk-SK" b="1" i="1" u="sng" dirty="0"/>
              <a:t>a časových </a:t>
            </a:r>
            <a:r>
              <a:rPr lang="sk-SK" b="1" i="1" u="sng" dirty="0" smtClean="0"/>
              <a:t>harmonogramov</a:t>
            </a:r>
          </a:p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b="1" u="sng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Procesy </a:t>
            </a:r>
            <a:r>
              <a:rPr lang="sk-SK" dirty="0" err="1" smtClean="0"/>
              <a:t>signifikantné</a:t>
            </a:r>
            <a:r>
              <a:rPr lang="sk-SK" dirty="0" smtClean="0"/>
              <a:t> pre úspešnosť MAS</a:t>
            </a: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4499992" y="4941168"/>
            <a:ext cx="4320480" cy="17008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ČASOVÝ SKLZ PRI SCHVAĽOVANÍ PROJEKTOV NA ÚROVNI PPA </a:t>
            </a:r>
          </a:p>
          <a:p>
            <a:pPr marL="342900" indent="-342900" algn="ctr">
              <a:buAutoNum type="arabicPeriod"/>
            </a:pPr>
            <a:r>
              <a:rPr lang="sk-SK" dirty="0" smtClean="0"/>
              <a:t>výzva  -118 pracovných dní</a:t>
            </a:r>
          </a:p>
          <a:p>
            <a:pPr marL="342900" indent="-342900" algn="ctr">
              <a:buAutoNum type="arabicPeriod"/>
            </a:pPr>
            <a:r>
              <a:rPr lang="sk-SK" dirty="0" smtClean="0"/>
              <a:t> výzva stále v riešení - 100 dní</a:t>
            </a:r>
            <a:endParaRPr lang="sk-SK" dirty="0"/>
          </a:p>
        </p:txBody>
      </p:sp>
      <p:sp>
        <p:nvSpPr>
          <p:cNvPr id="5" name="Vodorovný zvitok 4"/>
          <p:cNvSpPr/>
          <p:nvPr/>
        </p:nvSpPr>
        <p:spPr>
          <a:xfrm>
            <a:off x="251520" y="4221088"/>
            <a:ext cx="4104456" cy="17008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ČASOVÝ SKLZ PRI SCHVAĽOVANÍ </a:t>
            </a:r>
            <a:r>
              <a:rPr lang="sk-SK" dirty="0" err="1" smtClean="0"/>
              <a:t>ŽoP</a:t>
            </a:r>
            <a:r>
              <a:rPr lang="sk-SK" dirty="0" smtClean="0"/>
              <a:t> NA ÚROVNI PPA (dnes) </a:t>
            </a:r>
          </a:p>
          <a:p>
            <a:pPr algn="ctr"/>
            <a:r>
              <a:rPr lang="sk-SK" dirty="0" smtClean="0"/>
              <a:t>Zálohový systém    1 mesiac</a:t>
            </a:r>
          </a:p>
          <a:p>
            <a:pPr algn="ctr"/>
            <a:r>
              <a:rPr lang="sk-SK" dirty="0" smtClean="0"/>
              <a:t>Refundačný systém 1 mesiac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1600" dirty="0" smtClean="0"/>
              <a:t>Podiel na celkovej alokácii ISRÚ</a:t>
            </a:r>
            <a:endParaRPr lang="sk-SK" sz="1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Prijaté žiadosti o NFP podľa opatrení v MAS obdobie od 27. 11. 2009 do 31. 8. 2010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27650" name="Obrázok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519" b="2519"/>
          <a:stretch>
            <a:fillRect/>
          </a:stretch>
        </p:blipFill>
        <p:spPr bwMode="auto">
          <a:xfrm>
            <a:off x="228600" y="0"/>
            <a:ext cx="868680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Implementácia ISRÚ max. čiastka pre 1 MAS</a:t>
            </a:r>
          </a:p>
          <a:p>
            <a:pPr>
              <a:buNone/>
            </a:pPr>
            <a:r>
              <a:rPr lang="sk-SK" sz="2000" b="1" dirty="0" smtClean="0"/>
              <a:t>                                                                             2 086 684 €</a:t>
            </a:r>
          </a:p>
          <a:p>
            <a:r>
              <a:rPr lang="sk-SK" sz="2000" dirty="0" smtClean="0"/>
              <a:t>Chod MAS max. čiastka pre 1 MAS:                       </a:t>
            </a:r>
            <a:r>
              <a:rPr lang="sk-SK" sz="2000" b="1" dirty="0" smtClean="0"/>
              <a:t>417 335 €</a:t>
            </a:r>
          </a:p>
          <a:p>
            <a:pPr>
              <a:buNone/>
            </a:pPr>
            <a:endParaRPr lang="sk-SK" sz="2000" b="1" dirty="0" smtClean="0"/>
          </a:p>
          <a:p>
            <a:r>
              <a:rPr lang="sk-SK" sz="2000" dirty="0" smtClean="0"/>
              <a:t>Projekty spolupráce (v maximálnom počte 4)</a:t>
            </a:r>
          </a:p>
          <a:p>
            <a:pPr>
              <a:buNone/>
            </a:pPr>
            <a:r>
              <a:rPr lang="sk-SK" sz="2000" dirty="0" smtClean="0"/>
              <a:t>   Hodnota jedného projektu 		              </a:t>
            </a:r>
            <a:r>
              <a:rPr lang="sk-SK" sz="2000" b="1" dirty="0" smtClean="0"/>
              <a:t>40 000 €</a:t>
            </a:r>
          </a:p>
          <a:p>
            <a:endParaRPr lang="sk-SK" sz="2000" dirty="0" smtClean="0"/>
          </a:p>
          <a:p>
            <a:r>
              <a:rPr lang="sk-SK" sz="2000" dirty="0" smtClean="0"/>
              <a:t>Celková možná maximálna podpora 1 MAS       </a:t>
            </a:r>
            <a:r>
              <a:rPr lang="sk-SK" sz="2000" b="1" u="sng" smtClean="0"/>
              <a:t>2 664 019 €</a:t>
            </a:r>
            <a:endParaRPr lang="sk-SK" sz="2000" b="1" u="sng" dirty="0" smtClean="0"/>
          </a:p>
          <a:p>
            <a:pPr>
              <a:buNone/>
            </a:pPr>
            <a:r>
              <a:rPr lang="sk-SK" dirty="0" smtClean="0"/>
              <a:t>        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Finančný úspech MAS so štatútom </a:t>
            </a: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827584" y="4725144"/>
            <a:ext cx="7632848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dirty="0" smtClean="0"/>
              <a:t>MAJÚ  ÚZEMIA TAKÚTO </a:t>
            </a:r>
            <a:r>
              <a:rPr lang="sk-SK" b="1" i="1" dirty="0" smtClean="0"/>
              <a:t>ABSORPČNÚ SCHOPNOSŤ A SILU PREFINANCOVAŤ A SPOLUFINANCOVAŤ</a:t>
            </a:r>
            <a:r>
              <a:rPr lang="sk-SK" dirty="0" smtClean="0"/>
              <a:t>?</a:t>
            </a:r>
          </a:p>
        </p:txBody>
      </p:sp>
      <p:sp>
        <p:nvSpPr>
          <p:cNvPr id="5" name="Vodorovný zvitok 4"/>
          <p:cNvSpPr/>
          <p:nvPr/>
        </p:nvSpPr>
        <p:spPr>
          <a:xfrm>
            <a:off x="2771800" y="5733256"/>
            <a:ext cx="5688632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dirty="0" smtClean="0"/>
              <a:t>SÚ MAS SCHOPNÉ USTÁŤ SVOJE </a:t>
            </a:r>
            <a:r>
              <a:rPr lang="sk-SK" b="1" i="1" dirty="0" smtClean="0"/>
              <a:t>CASH-FLOW?</a:t>
            </a:r>
            <a:endParaRPr lang="sk-SK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i="1" dirty="0" err="1" smtClean="0"/>
              <a:t>Cash-flow</a:t>
            </a:r>
            <a:r>
              <a:rPr lang="sk-SK" sz="2800" i="1" dirty="0" smtClean="0"/>
              <a:t> v systéme financovania chodu MAS</a:t>
            </a:r>
            <a:endParaRPr lang="sk-SK" sz="2800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</p:txBody>
      </p:sp>
      <p:sp>
        <p:nvSpPr>
          <p:cNvPr id="4" name="Zaoblený obdĺžnik 3"/>
          <p:cNvSpPr/>
          <p:nvPr/>
        </p:nvSpPr>
        <p:spPr>
          <a:xfrm>
            <a:off x="251520" y="2276872"/>
            <a:ext cx="295232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 smtClean="0">
                <a:solidFill>
                  <a:schemeClr val="tx1"/>
                </a:solidFill>
              </a:rPr>
              <a:t>členské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251520" y="4077072"/>
            <a:ext cx="29523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 smtClean="0">
                <a:solidFill>
                  <a:schemeClr val="tx1"/>
                </a:solidFill>
              </a:rPr>
              <a:t>úver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251520" y="3068960"/>
            <a:ext cx="295232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 smtClean="0">
                <a:solidFill>
                  <a:schemeClr val="tx1"/>
                </a:solidFill>
              </a:rPr>
              <a:t>spolufinancovanie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251520" y="4941168"/>
            <a:ext cx="295232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 smtClean="0">
                <a:solidFill>
                  <a:schemeClr val="tx1"/>
                </a:solidFill>
              </a:rPr>
              <a:t>výpomoc z iných zdrojov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427984" y="1772816"/>
            <a:ext cx="1656184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účet MAS</a:t>
            </a:r>
          </a:p>
          <a:p>
            <a:pPr algn="ctr"/>
            <a:r>
              <a:rPr lang="sk-SK" sz="2400" b="1" dirty="0" err="1" smtClean="0">
                <a:solidFill>
                  <a:schemeClr val="tx1"/>
                </a:solidFill>
              </a:rPr>
              <a:t>ŽoP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6444208" y="1556792"/>
            <a:ext cx="2448272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PPA 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Záloha/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refundácia</a:t>
            </a:r>
          </a:p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Platba</a:t>
            </a:r>
            <a:endParaRPr lang="sk-SK" sz="2000" b="1" dirty="0">
              <a:solidFill>
                <a:schemeClr val="tx1"/>
              </a:solidFill>
            </a:endParaRPr>
          </a:p>
        </p:txBody>
      </p:sp>
      <p:cxnSp>
        <p:nvCxnSpPr>
          <p:cNvPr id="11" name="Rovná spojnica 10"/>
          <p:cNvCxnSpPr>
            <a:stCxn id="4" idx="3"/>
          </p:cNvCxnSpPr>
          <p:nvPr/>
        </p:nvCxnSpPr>
        <p:spPr>
          <a:xfrm>
            <a:off x="3203848" y="25649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>
            <a:off x="3203848" y="3429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3203848" y="53012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nica 43"/>
          <p:cNvCxnSpPr/>
          <p:nvPr/>
        </p:nvCxnSpPr>
        <p:spPr>
          <a:xfrm>
            <a:off x="3203848" y="44371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ovná spojnica 47"/>
          <p:cNvCxnSpPr/>
          <p:nvPr/>
        </p:nvCxnSpPr>
        <p:spPr>
          <a:xfrm rot="5400000">
            <a:off x="2123728" y="3933056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nica 49"/>
          <p:cNvCxnSpPr/>
          <p:nvPr/>
        </p:nvCxnSpPr>
        <p:spPr>
          <a:xfrm>
            <a:off x="3491880" y="256490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ovná spojnica 56"/>
          <p:cNvCxnSpPr>
            <a:stCxn id="8" idx="3"/>
          </p:cNvCxnSpPr>
          <p:nvPr/>
        </p:nvCxnSpPr>
        <p:spPr>
          <a:xfrm rot="16200000" flipH="1">
            <a:off x="3492785" y="3933960"/>
            <a:ext cx="2400973" cy="45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Šípka doprava 57"/>
          <p:cNvSpPr/>
          <p:nvPr/>
        </p:nvSpPr>
        <p:spPr>
          <a:xfrm>
            <a:off x="4716016" y="4725144"/>
            <a:ext cx="2880320" cy="936104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0" name="Rovná spojnica 59"/>
          <p:cNvCxnSpPr/>
          <p:nvPr/>
        </p:nvCxnSpPr>
        <p:spPr>
          <a:xfrm rot="5400000">
            <a:off x="6984268" y="368102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Šípka doľava 60"/>
          <p:cNvSpPr/>
          <p:nvPr/>
        </p:nvSpPr>
        <p:spPr>
          <a:xfrm>
            <a:off x="4716016" y="3573016"/>
            <a:ext cx="2808312" cy="1008112"/>
          </a:xfrm>
          <a:prstGeom prst="lef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Šípka doprava 24"/>
          <p:cNvSpPr/>
          <p:nvPr/>
        </p:nvSpPr>
        <p:spPr>
          <a:xfrm>
            <a:off x="3419872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Kosodĺžnik 26"/>
          <p:cNvSpPr/>
          <p:nvPr/>
        </p:nvSpPr>
        <p:spPr>
          <a:xfrm>
            <a:off x="5292080" y="4365104"/>
            <a:ext cx="288032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28" name="Kosodĺžnik 27"/>
          <p:cNvSpPr/>
          <p:nvPr/>
        </p:nvSpPr>
        <p:spPr>
          <a:xfrm>
            <a:off x="5724128" y="4365104"/>
            <a:ext cx="288032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Kosodĺžnik 28"/>
          <p:cNvSpPr/>
          <p:nvPr/>
        </p:nvSpPr>
        <p:spPr>
          <a:xfrm>
            <a:off x="6156176" y="4365104"/>
            <a:ext cx="288032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Kosodĺžnik 29"/>
          <p:cNvSpPr/>
          <p:nvPr/>
        </p:nvSpPr>
        <p:spPr>
          <a:xfrm>
            <a:off x="6516216" y="4365104"/>
            <a:ext cx="288032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Kosodĺžnik 30"/>
          <p:cNvSpPr/>
          <p:nvPr/>
        </p:nvSpPr>
        <p:spPr>
          <a:xfrm>
            <a:off x="6876256" y="4365104"/>
            <a:ext cx="288032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Vodorovný zvitok 25"/>
          <p:cNvSpPr/>
          <p:nvPr/>
        </p:nvSpPr>
        <p:spPr>
          <a:xfrm>
            <a:off x="3203848" y="5733256"/>
            <a:ext cx="5760640" cy="11247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FINANČNÉ PLÁNOVANIE A NÁSLEDNÉ PLNENIE TERMÍNOV SÚ PRI FINANČNÝCH TOKOCH MIMORIADNE DÔLEŽITÉ</a:t>
            </a:r>
            <a:endParaRPr lang="sk-SK" b="1" dirty="0"/>
          </a:p>
        </p:txBody>
      </p:sp>
      <p:sp>
        <p:nvSpPr>
          <p:cNvPr id="32" name="Vodorovný zvitok 31"/>
          <p:cNvSpPr/>
          <p:nvPr/>
        </p:nvSpPr>
        <p:spPr>
          <a:xfrm>
            <a:off x="683568" y="1124744"/>
            <a:ext cx="3528392" cy="8640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ČAS SÚ SKUTOČNE PENIAZE!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i="1" dirty="0" smtClean="0"/>
              <a:t>1. Zálohový systém financovania?</a:t>
            </a:r>
          </a:p>
          <a:p>
            <a:pPr marL="624078" indent="-514350">
              <a:buNone/>
            </a:pPr>
            <a:r>
              <a:rPr lang="sk-SK" dirty="0" smtClean="0"/>
              <a:t>     Záloha predstavuje 20 % z oprávnených výdavkov schválených na implementáciu ISRÚ      				</a:t>
            </a:r>
            <a:r>
              <a:rPr lang="sk-SK" b="1" dirty="0" smtClean="0"/>
              <a:t>max. 83 467 €</a:t>
            </a:r>
          </a:p>
          <a:p>
            <a:pPr marL="624078" indent="-514350">
              <a:buNone/>
            </a:pPr>
            <a:endParaRPr lang="sk-SK" dirty="0" smtClean="0"/>
          </a:p>
          <a:p>
            <a:pPr marL="624078" indent="-514350">
              <a:buNone/>
            </a:pPr>
            <a:endParaRPr lang="sk-SK" i="1" dirty="0" smtClean="0"/>
          </a:p>
          <a:p>
            <a:pPr marL="624078" indent="-514350">
              <a:buNone/>
            </a:pPr>
            <a:r>
              <a:rPr lang="sk-SK" i="1" dirty="0" smtClean="0"/>
              <a:t>2. Refundačný systém financovania?</a:t>
            </a:r>
          </a:p>
          <a:p>
            <a:pPr marL="624078" indent="-514350">
              <a:buNone/>
            </a:pPr>
            <a:r>
              <a:rPr lang="sk-SK" dirty="0" smtClean="0"/>
              <a:t>	Kumulácia finančných zdrojov na účet min. vo výške zálohy, resp. </a:t>
            </a:r>
            <a:r>
              <a:rPr lang="sk-SK" b="1" dirty="0" smtClean="0"/>
              <a:t>1/5 schválených zdrojov </a:t>
            </a:r>
            <a:r>
              <a:rPr lang="sk-SK" dirty="0" smtClean="0"/>
              <a:t>na dané opatrenie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i="1" dirty="0" smtClean="0"/>
              <a:t>CASH - FLOW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Opatrenie 4.3 Chod MAS </a:t>
            </a: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4067944" y="3284984"/>
            <a:ext cx="4176464" cy="6480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Požiadavka  ručenia</a:t>
            </a:r>
            <a:endParaRPr lang="sk-SK" b="1" dirty="0"/>
          </a:p>
        </p:txBody>
      </p:sp>
      <p:sp>
        <p:nvSpPr>
          <p:cNvPr id="5" name="Vodorovný zvitok 4"/>
          <p:cNvSpPr/>
          <p:nvPr/>
        </p:nvSpPr>
        <p:spPr>
          <a:xfrm>
            <a:off x="3851920" y="6021288"/>
            <a:ext cx="453650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Potreba získať dodatočné zdroje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endParaRPr lang="sk-SK" b="1" i="1" dirty="0" smtClean="0"/>
          </a:p>
          <a:p>
            <a:pPr>
              <a:buNone/>
            </a:pPr>
            <a:r>
              <a:rPr lang="sk-SK" b="1" i="1" dirty="0" smtClean="0"/>
              <a:t>Vyššia početnosť obcí  </a:t>
            </a:r>
          </a:p>
          <a:p>
            <a:pPr>
              <a:buNone/>
            </a:pPr>
            <a:r>
              <a:rPr lang="sk-SK" dirty="0" smtClean="0"/>
              <a:t>= vyššie nároky na obslužnosť územia</a:t>
            </a:r>
          </a:p>
          <a:p>
            <a:pPr>
              <a:buNone/>
            </a:pPr>
            <a:r>
              <a:rPr lang="sk-SK" dirty="0" smtClean="0"/>
              <a:t>= vyšší počet konzultácií</a:t>
            </a:r>
          </a:p>
          <a:p>
            <a:pPr>
              <a:buNone/>
            </a:pPr>
            <a:r>
              <a:rPr lang="sk-SK" dirty="0" smtClean="0"/>
              <a:t>= vyšší počet výjazdov v území</a:t>
            </a:r>
          </a:p>
          <a:p>
            <a:pPr>
              <a:buNone/>
            </a:pPr>
            <a:r>
              <a:rPr lang="sk-SK" dirty="0" smtClean="0"/>
              <a:t>= vyššie náklady na prevádzkovú réžiu</a:t>
            </a:r>
          </a:p>
          <a:p>
            <a:pPr>
              <a:buNone/>
            </a:pPr>
            <a:r>
              <a:rPr lang="sk-SK" dirty="0" smtClean="0"/>
              <a:t>= vyššia požiadavka na personálne kapacity</a:t>
            </a:r>
          </a:p>
          <a:p>
            <a:pPr>
              <a:buNone/>
            </a:pPr>
            <a:r>
              <a:rPr lang="sk-SK" dirty="0" smtClean="0"/>
              <a:t>= nižšie možnosti pre rozvoj obcí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/>
              <a:t>Rovnaké peniaze nerovnakým územiam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1331640" y="4653136"/>
            <a:ext cx="7272808" cy="1800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RIEŠENIE?     Nie 20 % limit z výdavkov na ISRÚ</a:t>
            </a:r>
          </a:p>
          <a:p>
            <a:pPr>
              <a:buNone/>
            </a:pPr>
            <a:r>
              <a:rPr lang="sk-SK" dirty="0" smtClean="0"/>
              <a:t>	       Možno limit podľa počtu obyvateľov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sz="2400" dirty="0" smtClean="0"/>
              <a:t>      </a:t>
            </a:r>
          </a:p>
          <a:p>
            <a:pPr algn="r">
              <a:buNone/>
            </a:pPr>
            <a:r>
              <a:rPr lang="sk-SK" sz="2400" dirty="0" smtClean="0"/>
              <a:t>                   ÁNO limit podľa počtu obcí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KP: Verejný sektor </a:t>
            </a:r>
            <a:r>
              <a:rPr lang="sk-SK" dirty="0" smtClean="0"/>
              <a:t>– </a:t>
            </a:r>
            <a:r>
              <a:rPr lang="sk-SK" b="1" dirty="0" smtClean="0"/>
              <a:t>Opatrenia 3.4.1 a 3.4.2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možnosť výberu systému financovania  </a:t>
            </a:r>
          </a:p>
          <a:p>
            <a:r>
              <a:rPr lang="sk-SK" dirty="0" smtClean="0"/>
              <a:t>možnosť odhadnúť svoju finančnú silu, či kapacitu pre realizáciu projektov</a:t>
            </a:r>
          </a:p>
          <a:p>
            <a:r>
              <a:rPr lang="sk-SK" dirty="0" smtClean="0"/>
              <a:t>väčšie možnosti získať úver na krytie časového nesúladu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i="1" dirty="0" smtClean="0"/>
              <a:t>CASH - FLOW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Opatrenie 4.1 Implementácia stratégie ISRÚ </a:t>
            </a:r>
            <a:endParaRPr lang="sk-SK" sz="3100" dirty="0"/>
          </a:p>
        </p:txBody>
      </p:sp>
      <p:sp>
        <p:nvSpPr>
          <p:cNvPr id="4" name="Vodorovný zvitok 3"/>
          <p:cNvSpPr/>
          <p:nvPr/>
        </p:nvSpPr>
        <p:spPr>
          <a:xfrm>
            <a:off x="2195736" y="4581128"/>
            <a:ext cx="6408712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DPH – SKRYTÉ SPOLUFINANCOVANIE</a:t>
            </a:r>
          </a:p>
          <a:p>
            <a:pPr algn="ctr"/>
            <a:r>
              <a:rPr lang="sk-SK" dirty="0" smtClean="0"/>
              <a:t>Diskriminačný faktor malých obcí!</a:t>
            </a:r>
            <a:endParaRPr lang="sk-SK" dirty="0"/>
          </a:p>
        </p:txBody>
      </p:sp>
      <p:sp>
        <p:nvSpPr>
          <p:cNvPr id="6" name="Vodorovný zvitok 5"/>
          <p:cNvSpPr/>
          <p:nvPr/>
        </p:nvSpPr>
        <p:spPr>
          <a:xfrm>
            <a:off x="1691680" y="5445224"/>
            <a:ext cx="6912768" cy="12961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RIEŠENIE: Usmernenie MP, ŽP a RR SR o úhrade DPH</a:t>
            </a:r>
          </a:p>
          <a:p>
            <a:pPr algn="ctr"/>
            <a:r>
              <a:rPr lang="sk-SK" dirty="0" smtClean="0"/>
              <a:t>Napriek tomu: časová diskriminácia a finančná viazanosť  rozpočtu obce do obdobia celkového ukončenia projektu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KP: Súkromný sektor  - Opatrenie 3.1</a:t>
            </a:r>
          </a:p>
          <a:p>
            <a:pPr>
              <a:buNone/>
            </a:pPr>
            <a:r>
              <a:rPr lang="sk-SK" b="1" dirty="0" smtClean="0"/>
              <a:t>				         - Opatrenie 3.2 A</a:t>
            </a:r>
          </a:p>
          <a:p>
            <a:pPr>
              <a:buNone/>
            </a:pPr>
            <a:r>
              <a:rPr lang="sk-SK" sz="2000" dirty="0" smtClean="0"/>
              <a:t>Výlučne  refundačný systém financovania</a:t>
            </a:r>
          </a:p>
          <a:p>
            <a:pPr>
              <a:buNone/>
            </a:pPr>
            <a:r>
              <a:rPr lang="sk-SK" sz="2000" dirty="0" smtClean="0"/>
              <a:t>Relatívna možnosť získať finančné prostriedky cestou úverov</a:t>
            </a:r>
          </a:p>
          <a:p>
            <a:pPr>
              <a:buNone/>
            </a:pPr>
            <a:r>
              <a:rPr lang="sk-SK" b="1" i="1" dirty="0" smtClean="0"/>
              <a:t>Obmedzenia vecného charakteru :</a:t>
            </a:r>
          </a:p>
          <a:p>
            <a:pPr>
              <a:buNone/>
            </a:pPr>
            <a:r>
              <a:rPr lang="sk-SK" sz="2400" i="1" dirty="0" smtClean="0"/>
              <a:t>Cieľová skupina i aktivity</a:t>
            </a:r>
            <a:r>
              <a:rPr lang="sk-SK" sz="2400" dirty="0" smtClean="0"/>
              <a:t>, ktoré je možné podporiť</a:t>
            </a:r>
          </a:p>
          <a:p>
            <a:pPr>
              <a:buNone/>
            </a:pPr>
            <a:r>
              <a:rPr lang="sk-SK" sz="2400" i="1" dirty="0" smtClean="0"/>
              <a:t>Partnerstvo??? </a:t>
            </a:r>
            <a:r>
              <a:rPr lang="sk-SK" sz="2400" dirty="0" smtClean="0"/>
              <a:t>– výlučne individuálne projekty!</a:t>
            </a:r>
          </a:p>
          <a:p>
            <a:pPr>
              <a:buNone/>
            </a:pPr>
            <a:r>
              <a:rPr lang="sk-SK" sz="2400" dirty="0" smtClean="0"/>
              <a:t>Skutočné požiadavky územia nie je možné cez os 4 uplatniť!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i="1" dirty="0" smtClean="0"/>
              <a:t>CASH - FLOW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Opatrenie 4.1 Implementácia stratégie ISRÚ </a:t>
            </a:r>
            <a:endParaRPr lang="sk-SK" sz="3100" dirty="0"/>
          </a:p>
        </p:txBody>
      </p:sp>
      <p:sp>
        <p:nvSpPr>
          <p:cNvPr id="4" name="Vodorovný zvitok 3"/>
          <p:cNvSpPr/>
          <p:nvPr/>
        </p:nvSpPr>
        <p:spPr>
          <a:xfrm>
            <a:off x="2915816" y="5157192"/>
            <a:ext cx="5904656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JE CESTOVNÝ RUCH IBA O NÍZKOKAPACITNOM UBYTOVANÍ A PODNIKATEĽOCH, KTORÍ HO POSKYTUJÚ???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6"/>
          </a:xfrm>
        </p:spPr>
        <p:txBody>
          <a:bodyPr/>
          <a:lstStyle/>
          <a:p>
            <a:r>
              <a:rPr lang="sk-SK" dirty="0" smtClean="0"/>
              <a:t>Otvoriť otázku financovania</a:t>
            </a:r>
          </a:p>
          <a:p>
            <a:r>
              <a:rPr lang="sk-SK" dirty="0" smtClean="0"/>
              <a:t>Otvoriť otázku posudzovania úspešnosti MAS</a:t>
            </a:r>
          </a:p>
          <a:p>
            <a:r>
              <a:rPr lang="sk-SK" dirty="0" smtClean="0"/>
              <a:t>Otvoriť otázku metodiky komparácie MAS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prezentácie</a:t>
            </a: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611560" y="2996952"/>
            <a:ext cx="7992888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/>
              <a:t>Odkaz, podnety a otázky do diskusie!</a:t>
            </a:r>
            <a:endParaRPr lang="sk-SK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endParaRPr lang="sk-SK" dirty="0" smtClean="0"/>
          </a:p>
          <a:p>
            <a:pPr algn="r">
              <a:buNone/>
            </a:pPr>
            <a:endParaRPr lang="sk-SK" sz="11200" dirty="0" smtClean="0"/>
          </a:p>
          <a:p>
            <a:pPr algn="r">
              <a:buNone/>
            </a:pPr>
            <a:r>
              <a:rPr lang="sk-SK" sz="11200" dirty="0" smtClean="0"/>
              <a:t>Je prirodzené, že subjekty,  ktoré do systému vkladajú chcú požívať i výhody programu!!!!</a:t>
            </a:r>
          </a:p>
          <a:p>
            <a:pPr>
              <a:buNone/>
            </a:pPr>
            <a:endParaRPr lang="sk-SK" sz="11200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sz="4100" dirty="0" smtClean="0"/>
          </a:p>
          <a:p>
            <a:pPr>
              <a:buNone/>
            </a:pPr>
            <a:endParaRPr lang="sk-SK" sz="5800" dirty="0" smtClean="0"/>
          </a:p>
          <a:p>
            <a:pPr>
              <a:buNone/>
            </a:pPr>
            <a:endParaRPr lang="sk-SK" sz="5800" dirty="0" smtClean="0"/>
          </a:p>
          <a:p>
            <a:pPr>
              <a:buNone/>
            </a:pPr>
            <a:endParaRPr lang="sk-SK" sz="9800" dirty="0" smtClean="0"/>
          </a:p>
          <a:p>
            <a:pPr>
              <a:buNone/>
            </a:pPr>
            <a:r>
              <a:rPr lang="sk-SK" sz="9800" dirty="0" smtClean="0"/>
              <a:t>Územia s menším počtom obcí si môžu dovoliť i väčšie projekty</a:t>
            </a:r>
          </a:p>
          <a:p>
            <a:pPr>
              <a:buNone/>
            </a:pPr>
            <a:endParaRPr lang="sk-SK" sz="9800" dirty="0" smtClean="0"/>
          </a:p>
          <a:p>
            <a:pPr algn="r">
              <a:buNone/>
            </a:pPr>
            <a:r>
              <a:rPr lang="sk-SK" sz="9800" dirty="0" smtClean="0"/>
              <a:t>Územia s veľkým počtom obcí túto možnosť strácajú</a:t>
            </a:r>
          </a:p>
          <a:p>
            <a:pPr>
              <a:buNone/>
            </a:pPr>
            <a:endParaRPr lang="sk-SK" sz="5800" dirty="0" smtClean="0"/>
          </a:p>
          <a:p>
            <a:pPr>
              <a:buNone/>
            </a:pPr>
            <a:endParaRPr lang="sk-SK" dirty="0" smtClean="0"/>
          </a:p>
          <a:p>
            <a:pPr algn="r">
              <a:buNone/>
            </a:pPr>
            <a:r>
              <a:rPr lang="sk-SK" dirty="0" smtClean="0"/>
              <a:t>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056784" cy="504056"/>
          </a:xfrm>
        </p:spPr>
        <p:txBody>
          <a:bodyPr>
            <a:normAutofit fontScale="90000"/>
          </a:bodyPr>
          <a:lstStyle/>
          <a:p>
            <a:pPr algn="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83568" y="2780928"/>
            <a:ext cx="48965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000" dirty="0" smtClean="0"/>
              <a:t>Finančná zainteresovanosť partnerov</a:t>
            </a:r>
            <a:endParaRPr lang="sk-SK" sz="2000" dirty="0"/>
          </a:p>
        </p:txBody>
      </p:sp>
      <p:sp>
        <p:nvSpPr>
          <p:cNvPr id="8" name="Vodorovný zvitok 7"/>
          <p:cNvSpPr/>
          <p:nvPr/>
        </p:nvSpPr>
        <p:spPr>
          <a:xfrm>
            <a:off x="1475656" y="260648"/>
            <a:ext cx="7128792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3200" i="1" dirty="0" smtClean="0"/>
              <a:t>VEĽKÉ ČI MALÉ PROJEKTY?</a:t>
            </a:r>
            <a:endParaRPr lang="sk-SK" sz="3200" i="1" dirty="0"/>
          </a:p>
        </p:txBody>
      </p:sp>
      <p:sp>
        <p:nvSpPr>
          <p:cNvPr id="9" name="Obdĺžnik 8"/>
          <p:cNvSpPr/>
          <p:nvPr/>
        </p:nvSpPr>
        <p:spPr>
          <a:xfrm>
            <a:off x="3563888" y="3501008"/>
            <a:ext cx="48965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sk-SK" sz="2000" dirty="0" smtClean="0"/>
              <a:t>Výška povinnej finančnej spoluúčasti</a:t>
            </a:r>
          </a:p>
        </p:txBody>
      </p:sp>
      <p:sp>
        <p:nvSpPr>
          <p:cNvPr id="10" name="Vodorovný zvitok 9"/>
          <p:cNvSpPr/>
          <p:nvPr/>
        </p:nvSpPr>
        <p:spPr>
          <a:xfrm>
            <a:off x="3923928" y="6093296"/>
            <a:ext cx="4536504" cy="7647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3,67 projektov /1obec/1MAS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KP: Súkromný sektor –  Opatrenie 3.3 						</a:t>
            </a:r>
            <a:r>
              <a:rPr lang="sk-SK" sz="2400" dirty="0" smtClean="0"/>
              <a:t>(vzdelávacie inštitúcie) </a:t>
            </a:r>
          </a:p>
          <a:p>
            <a:pPr>
              <a:buNone/>
            </a:pPr>
            <a:r>
              <a:rPr lang="sk-SK" dirty="0" smtClean="0"/>
              <a:t>					  </a:t>
            </a:r>
            <a:r>
              <a:rPr lang="sk-SK" b="1" dirty="0" smtClean="0"/>
              <a:t>-  Opatrenie 3.2B</a:t>
            </a:r>
          </a:p>
          <a:p>
            <a:pPr>
              <a:buNone/>
            </a:pPr>
            <a:r>
              <a:rPr lang="sk-SK" sz="2200" dirty="0" smtClean="0"/>
              <a:t>(združenie podnikateľských subjektov pôsobiacich v CR)</a:t>
            </a:r>
          </a:p>
          <a:p>
            <a:pPr algn="ctr">
              <a:buNone/>
            </a:pPr>
            <a:endParaRPr lang="sk-SK" dirty="0" smtClean="0">
              <a:sym typeface="Wingdings" pitchFamily="2" charset="2"/>
            </a:endParaRPr>
          </a:p>
          <a:p>
            <a:pPr algn="ctr">
              <a:buNone/>
            </a:pPr>
            <a:endParaRPr lang="sk-SK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sk-SK" dirty="0" smtClean="0">
                <a:sym typeface="Wingdings" pitchFamily="2" charset="2"/>
              </a:rPr>
              <a:t>!Riziko úspešnej implementácie!</a:t>
            </a:r>
          </a:p>
          <a:p>
            <a:pPr algn="ctr">
              <a:buNone/>
            </a:pPr>
            <a:r>
              <a:rPr lang="sk-SK" dirty="0" smtClean="0">
                <a:sym typeface="Wingdings" pitchFamily="2" charset="2"/>
              </a:rPr>
              <a:t>Nemožnosť zapojiť prirodzené vzniknuté organizácie vo forme MR!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r"/>
            <a:r>
              <a:rPr lang="sk-SK" sz="3600" i="1" dirty="0" smtClean="0"/>
              <a:t>		</a:t>
            </a:r>
            <a:r>
              <a:rPr lang="sk-SK" sz="2800" i="1" dirty="0" smtClean="0"/>
              <a:t>CASH - FLOW 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Opatrenie 4.1 Implementácia stratégie ISRÚ </a:t>
            </a:r>
            <a:endParaRPr lang="sk-SK" sz="2800" dirty="0"/>
          </a:p>
        </p:txBody>
      </p:sp>
      <p:sp>
        <p:nvSpPr>
          <p:cNvPr id="4" name="Vodorovný zvitok 3"/>
          <p:cNvSpPr/>
          <p:nvPr/>
        </p:nvSpPr>
        <p:spPr>
          <a:xfrm>
            <a:off x="1115616" y="3284984"/>
            <a:ext cx="6696744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k-SK" sz="2400" dirty="0" smtClean="0"/>
              <a:t>Systém refundačný = systém likvidačný </a:t>
            </a:r>
            <a:r>
              <a:rPr lang="sk-SK" sz="2400" dirty="0" smtClean="0">
                <a:sym typeface="Wingdings" pitchFamily="2" charset="2"/>
              </a:rPr>
              <a:t></a:t>
            </a:r>
          </a:p>
        </p:txBody>
      </p:sp>
      <p:sp>
        <p:nvSpPr>
          <p:cNvPr id="5" name="Vodorovný zvitok 4"/>
          <p:cNvSpPr/>
          <p:nvPr/>
        </p:nvSpPr>
        <p:spPr>
          <a:xfrm>
            <a:off x="3779912" y="5733256"/>
            <a:ext cx="4392488" cy="8640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Je ešte priestor na solidaritu obcí?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Priemerná hodnota finančných prostriedkov na jeden projekt dosahuje                   </a:t>
            </a:r>
            <a:r>
              <a:rPr lang="sk-SK" b="1" dirty="0" smtClean="0">
                <a:solidFill>
                  <a:schemeClr val="accent1"/>
                </a:solidFill>
              </a:rPr>
              <a:t>38 767 €</a:t>
            </a:r>
            <a:r>
              <a:rPr lang="sk-SK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Finančná/investičná hodnota jedného projektu sa u MAS pohybuje v intervale </a:t>
            </a:r>
          </a:p>
          <a:p>
            <a:pPr algn="r">
              <a:buNone/>
            </a:pPr>
            <a:r>
              <a:rPr lang="sk-SK" dirty="0" smtClean="0">
                <a:solidFill>
                  <a:schemeClr val="accent1"/>
                </a:solidFill>
              </a:rPr>
              <a:t>od</a:t>
            </a:r>
            <a:r>
              <a:rPr lang="sk-SK" b="1" dirty="0" smtClean="0">
                <a:solidFill>
                  <a:schemeClr val="accent1"/>
                </a:solidFill>
              </a:rPr>
              <a:t>18 969 €</a:t>
            </a:r>
            <a:r>
              <a:rPr lang="sk-SK" dirty="0" smtClean="0">
                <a:solidFill>
                  <a:schemeClr val="accent1"/>
                </a:solidFill>
              </a:rPr>
              <a:t> do </a:t>
            </a:r>
            <a:r>
              <a:rPr lang="sk-SK" b="1" dirty="0" smtClean="0">
                <a:solidFill>
                  <a:schemeClr val="accent1"/>
                </a:solidFill>
              </a:rPr>
              <a:t>99 365 €</a:t>
            </a:r>
            <a:endParaRPr lang="sk-SK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mtClean="0"/>
              <a:t>Najmenej </a:t>
            </a:r>
            <a:r>
              <a:rPr lang="sk-SK" dirty="0" smtClean="0"/>
              <a:t>početná MAS </a:t>
            </a:r>
            <a:r>
              <a:rPr lang="sk-SK" smtClean="0"/>
              <a:t>podľa obcí: </a:t>
            </a:r>
            <a:r>
              <a:rPr lang="sk-SK" b="1" smtClean="0">
                <a:solidFill>
                  <a:schemeClr val="accent1"/>
                </a:solidFill>
              </a:rPr>
              <a:t>521 671 €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Najpočetnejšia MAS podľa obcí:      </a:t>
            </a:r>
            <a:r>
              <a:rPr lang="sk-SK" b="1" dirty="0" smtClean="0"/>
              <a:t>  </a:t>
            </a:r>
            <a:r>
              <a:rPr lang="sk-SK" b="1" dirty="0" smtClean="0">
                <a:solidFill>
                  <a:schemeClr val="accent1"/>
                </a:solidFill>
              </a:rPr>
              <a:t>53 450 €</a:t>
            </a:r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3600" dirty="0" smtClean="0"/>
              <a:t>Niektoré  vybrané štatistiky</a:t>
            </a:r>
            <a:r>
              <a:rPr lang="sk-SK" sz="2400" dirty="0"/>
              <a:t/>
            </a:r>
            <a:br>
              <a:rPr lang="sk-SK" sz="2400" dirty="0"/>
            </a:br>
            <a:endParaRPr lang="sk-SK" dirty="0"/>
          </a:p>
        </p:txBody>
      </p:sp>
      <p:sp>
        <p:nvSpPr>
          <p:cNvPr id="5" name="Vodorovný zvitok 4"/>
          <p:cNvSpPr/>
          <p:nvPr/>
        </p:nvSpPr>
        <p:spPr>
          <a:xfrm>
            <a:off x="2339752" y="5157192"/>
            <a:ext cx="6264696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sk-SK" sz="2400" b="1" i="1" dirty="0" smtClean="0"/>
              <a:t>len 10,25 % z možností na rozvoj obcí 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Nákladovosť na vytvorenie jedného pracovného miesta sa pohybuje v intervale </a:t>
            </a:r>
          </a:p>
          <a:p>
            <a:pPr algn="ctr">
              <a:buNone/>
            </a:pPr>
            <a:r>
              <a:rPr lang="sk-SK" dirty="0" smtClean="0">
                <a:solidFill>
                  <a:schemeClr val="accent1"/>
                </a:solidFill>
              </a:rPr>
              <a:t>od</a:t>
            </a:r>
            <a:r>
              <a:rPr lang="sk-SK" b="1" dirty="0" smtClean="0">
                <a:solidFill>
                  <a:schemeClr val="accent1"/>
                </a:solidFill>
              </a:rPr>
              <a:t> 9 958,20 € do  263 444,00 €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Vzdelávanie - priemerná hodnota sa pohybuje v intervale </a:t>
            </a:r>
          </a:p>
          <a:p>
            <a:pPr algn="ctr">
              <a:buNone/>
            </a:pPr>
            <a:r>
              <a:rPr lang="sk-SK" dirty="0" smtClean="0">
                <a:solidFill>
                  <a:schemeClr val="accent1"/>
                </a:solidFill>
              </a:rPr>
              <a:t>od </a:t>
            </a:r>
            <a:r>
              <a:rPr lang="sk-SK" b="1" dirty="0" smtClean="0">
                <a:solidFill>
                  <a:schemeClr val="accent1"/>
                </a:solidFill>
              </a:rPr>
              <a:t>250 €/1 účastníka</a:t>
            </a:r>
            <a:r>
              <a:rPr lang="sk-SK" dirty="0" smtClean="0">
                <a:solidFill>
                  <a:schemeClr val="accent1"/>
                </a:solidFill>
              </a:rPr>
              <a:t> do </a:t>
            </a:r>
            <a:r>
              <a:rPr lang="sk-SK" b="1" dirty="0" smtClean="0">
                <a:solidFill>
                  <a:schemeClr val="accent1"/>
                </a:solidFill>
              </a:rPr>
              <a:t>1000 €/1účastníka</a:t>
            </a:r>
            <a:endParaRPr lang="sk-SK" dirty="0" smtClean="0">
              <a:solidFill>
                <a:schemeClr val="accent1"/>
              </a:solidFill>
            </a:endParaRPr>
          </a:p>
          <a:p>
            <a:pPr marL="624078" indent="-514350">
              <a:buNone/>
            </a:pPr>
            <a:r>
              <a:rPr lang="sk-SK" dirty="0" smtClean="0"/>
              <a:t>       Niektoré MAS </a:t>
            </a:r>
            <a:r>
              <a:rPr lang="sk-SK" b="1" dirty="0" smtClean="0">
                <a:solidFill>
                  <a:schemeClr val="accent1"/>
                </a:solidFill>
              </a:rPr>
              <a:t>1000 €/1 školiaci deň </a:t>
            </a:r>
          </a:p>
          <a:p>
            <a:pPr marL="624078" indent="-514350">
              <a:buNone/>
            </a:pPr>
            <a:r>
              <a:rPr lang="sk-SK" b="1" dirty="0" smtClean="0"/>
              <a:t>bez ohľadu na počet účastníkov</a:t>
            </a:r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3600" dirty="0" smtClean="0"/>
              <a:t>Niektoré  vybrané štatistiky</a:t>
            </a:r>
            <a:r>
              <a:rPr lang="sk-SK" sz="2400" dirty="0"/>
              <a:t/>
            </a:r>
            <a:br>
              <a:rPr lang="sk-SK" sz="2400" dirty="0"/>
            </a:b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755576" y="5301208"/>
            <a:ext cx="7992888" cy="12241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sk-SK" dirty="0" smtClean="0"/>
              <a:t>		</a:t>
            </a:r>
          </a:p>
          <a:p>
            <a:pPr algn="r">
              <a:buNone/>
            </a:pPr>
            <a:r>
              <a:rPr lang="sk-SK" b="1" dirty="0" smtClean="0"/>
              <a:t>	</a:t>
            </a:r>
            <a:r>
              <a:rPr lang="sk-SK" sz="2400" b="1" dirty="0" smtClean="0"/>
              <a:t>EFEKTÍVNOSŤ VYNAKLADANIA FINANČNÝCH  ZDROJOV ????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V mnohých MAS absentujú a dostávajú sa do úzadia v prospech administrácie a byrokracie</a:t>
            </a:r>
          </a:p>
          <a:p>
            <a:r>
              <a:rPr lang="sk-SK" dirty="0" smtClean="0"/>
              <a:t>Vecné a obsahové nastavenie osi 4 na Slovensku obmedzuje partnerstvo v projektoch konečných príjemcov</a:t>
            </a:r>
          </a:p>
          <a:p>
            <a:r>
              <a:rPr lang="sk-SK" dirty="0" err="1" smtClean="0"/>
              <a:t>Inovatívnosť</a:t>
            </a:r>
            <a:r>
              <a:rPr lang="sk-SK" dirty="0" smtClean="0"/>
              <a:t> ustupuje praktickým investíciám</a:t>
            </a:r>
          </a:p>
          <a:p>
            <a:r>
              <a:rPr lang="sk-SK" dirty="0" smtClean="0"/>
              <a:t>Vlastná práca – takmer nemožné ju do projektov komponovať – nešetríme čas a peniaze – podporujeme dodávateľské subjekty</a:t>
            </a:r>
          </a:p>
          <a:p>
            <a:pPr algn="r"/>
            <a:r>
              <a:rPr lang="sk-SK" b="1" dirty="0" smtClean="0"/>
              <a:t>na udržanie pozitívnych partnerských väzieb medzi členmi MAS aj smerom k externému prostrediu neostáva veľa síl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r"/>
            <a:r>
              <a:rPr lang="sk-SK" dirty="0" smtClean="0"/>
              <a:t>Sú dôležité princípy </a:t>
            </a:r>
            <a:r>
              <a:rPr lang="sk-SK" dirty="0" err="1" smtClean="0"/>
              <a:t>Leader</a:t>
            </a:r>
            <a:r>
              <a:rPr lang="sk-SK" dirty="0" smtClean="0"/>
              <a:t> v procese samotnej implementácie</a:t>
            </a:r>
            <a:r>
              <a:rPr lang="sk-SK" sz="4400" dirty="0" smtClean="0"/>
              <a:t>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k-SK" sz="3400" b="1" dirty="0" smtClean="0"/>
          </a:p>
          <a:p>
            <a:pPr algn="just">
              <a:buNone/>
            </a:pPr>
            <a:r>
              <a:rPr lang="sk-SK" sz="3400" b="1" dirty="0" smtClean="0"/>
              <a:t>Odporúčania pre MAS?</a:t>
            </a:r>
          </a:p>
          <a:p>
            <a:pPr algn="just">
              <a:buNone/>
            </a:pPr>
            <a:r>
              <a:rPr lang="sk-SK" sz="3400" b="1" dirty="0" smtClean="0"/>
              <a:t>Odporúčania pre KP?</a:t>
            </a:r>
          </a:p>
          <a:p>
            <a:pPr algn="just">
              <a:buNone/>
            </a:pPr>
            <a:r>
              <a:rPr lang="sk-SK" sz="3400" b="1" dirty="0" smtClean="0"/>
              <a:t>Odporúčania pre PPA?</a:t>
            </a:r>
          </a:p>
          <a:p>
            <a:pPr algn="just">
              <a:buNone/>
            </a:pPr>
            <a:r>
              <a:rPr lang="sk-SK" sz="3400" b="1" dirty="0" smtClean="0"/>
              <a:t>Odporúčania pre RO MP SR?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sk-SK" dirty="0" smtClean="0"/>
              <a:t/>
            </a:r>
            <a:br>
              <a:rPr lang="sk-SK" dirty="0" smtClean="0"/>
            </a:br>
            <a:r>
              <a:rPr lang="sk-SK" sz="5300" dirty="0" smtClean="0"/>
              <a:t>Závery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5" name="Vodorovný zvitok 4"/>
          <p:cNvSpPr/>
          <p:nvPr/>
        </p:nvSpPr>
        <p:spPr>
          <a:xfrm>
            <a:off x="2483768" y="3861048"/>
            <a:ext cx="6048672" cy="2448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Fakty, čísla, argumenty , analýzy, ako i mnohé odborné názory sú zozbierané!</a:t>
            </a:r>
          </a:p>
          <a:p>
            <a:pPr algn="ctr"/>
            <a:r>
              <a:rPr lang="sk-SK" sz="2400" dirty="0" smtClean="0"/>
              <a:t>Komunikácia je však priestor na hľadanie odpovedí a sebareflexiu!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k-SK" sz="4000" dirty="0">
                <a:solidFill>
                  <a:srgbClr val="669900"/>
                </a:solidFill>
                <a:latin typeface="Palatino Linotype" pitchFamily="18" charset="0"/>
              </a:rPr>
              <a:t>ĎAKUJEM ZA POZORNOSŤ!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637088"/>
          </a:xfrm>
          <a:gradFill rotWithShape="1">
            <a:gsLst>
              <a:gs pos="0">
                <a:srgbClr val="FFFFCC"/>
              </a:gs>
              <a:gs pos="100000">
                <a:srgbClr val="CCFF66"/>
              </a:gs>
            </a:gsLst>
            <a:path path="shape">
              <a:fillToRect l="50000" t="50000" r="50000" b="50000"/>
            </a:path>
          </a:gradFill>
          <a:ln>
            <a:solidFill>
              <a:schemeClr val="folHlink"/>
            </a:solidFill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k-SK" sz="2800" dirty="0" smtClean="0">
                <a:solidFill>
                  <a:schemeClr val="tx2"/>
                </a:solidFill>
                <a:latin typeface="Palatino Linotype" pitchFamily="18" charset="0"/>
              </a:rPr>
              <a:t>Za pozornosť ďakuje a na komunikáciu sa teší</a:t>
            </a:r>
            <a:endParaRPr lang="sk-SK" sz="2800" dirty="0">
              <a:solidFill>
                <a:schemeClr val="tx2"/>
              </a:solidFill>
              <a:latin typeface="Palatino Linotype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Ing. Andrea Hradiská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štatutárny zástupca MAS LEV, </a:t>
            </a:r>
            <a:r>
              <a:rPr lang="sk-SK" sz="2400" dirty="0" err="1">
                <a:latin typeface="Palatino Linotype" pitchFamily="18" charset="0"/>
              </a:rPr>
              <a:t>o.z</a:t>
            </a:r>
            <a:r>
              <a:rPr lang="sk-SK" sz="2400" dirty="0">
                <a:latin typeface="Palatino Linotype" pitchFamily="18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k-SK" sz="2400" dirty="0">
              <a:latin typeface="Palatino Linotype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Miestna akčná skupina MAS LEV, </a:t>
            </a:r>
            <a:r>
              <a:rPr lang="sk-SK" sz="2400" dirty="0" err="1">
                <a:latin typeface="Palatino Linotype" pitchFamily="18" charset="0"/>
              </a:rPr>
              <a:t>o.z</a:t>
            </a:r>
            <a:r>
              <a:rPr lang="sk-SK" sz="2400" dirty="0">
                <a:latin typeface="Palatino Linotype" pitchFamily="18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Námestie Majstra Pavla 28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054 01  Levoča</a:t>
            </a:r>
            <a:endParaRPr lang="en-US" sz="2400" dirty="0">
              <a:latin typeface="Palatino Linotype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sk-SK" sz="2400" dirty="0">
              <a:latin typeface="Palatino Linotype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Tel.: 053/451 46 99 066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>
                <a:latin typeface="Palatino Linotype" pitchFamily="18" charset="0"/>
              </a:rPr>
              <a:t>Mobil: 0903 449 327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 smtClean="0">
                <a:latin typeface="Palatino Linotype" pitchFamily="18" charset="0"/>
              </a:rPr>
              <a:t>E-mail</a:t>
            </a:r>
            <a:r>
              <a:rPr lang="sk-SK" sz="2400" dirty="0">
                <a:latin typeface="Palatino Linotype" pitchFamily="18" charset="0"/>
              </a:rPr>
              <a:t>: </a:t>
            </a:r>
            <a:r>
              <a:rPr lang="sk-SK" sz="2400" dirty="0" err="1" smtClean="0">
                <a:latin typeface="Palatino Linotype" pitchFamily="18" charset="0"/>
                <a:hlinkClick r:id="rId2"/>
              </a:rPr>
              <a:t>hradiska@maslev.sk</a:t>
            </a:r>
            <a:endParaRPr lang="sk-SK" sz="2400" dirty="0" smtClean="0">
              <a:latin typeface="Palatino Linotype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sz="2400" dirty="0" err="1" smtClean="0">
                <a:latin typeface="Palatino Linotype" pitchFamily="18" charset="0"/>
              </a:rPr>
              <a:t>www.maslev.sk</a:t>
            </a:r>
            <a:endParaRPr lang="cs-CZ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endParaRPr lang="sk-SK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endParaRPr lang="sk-SK" sz="2400" dirty="0">
              <a:solidFill>
                <a:srgbClr val="669900"/>
              </a:solidFill>
              <a:latin typeface="Palatino Linotype" pitchFamily="18" charset="0"/>
            </a:endParaRPr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Existuje 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know-how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úspešných MAS?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Čo znamená úspešná MAS?</a:t>
            </a:r>
            <a:endParaRPr lang="sk-SK" dirty="0"/>
          </a:p>
        </p:txBody>
      </p:sp>
      <p:sp>
        <p:nvSpPr>
          <p:cNvPr id="4" name="Vodorovný zvitok 3"/>
          <p:cNvSpPr/>
          <p:nvPr/>
        </p:nvSpPr>
        <p:spPr>
          <a:xfrm>
            <a:off x="179512" y="260648"/>
            <a:ext cx="8784976" cy="6264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sk-SK" sz="2000" b="1" dirty="0" smtClean="0"/>
              <a:t>Zvládnutie administratívnych  a legislatívnych procesov?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/>
              <a:t>Dosiahnutie stanovených indikátorov ?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/>
              <a:t>Vyčerpanie pridelených finančných prostriedkov na </a:t>
            </a:r>
          </a:p>
          <a:p>
            <a:r>
              <a:rPr lang="sk-SK" sz="2000" b="1" dirty="0" smtClean="0"/>
              <a:t>   implementáciu ISRÚ?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/>
              <a:t>Vyčerpanie pridelených finančných prostriedkov na Chod </a:t>
            </a:r>
          </a:p>
          <a:p>
            <a:r>
              <a:rPr lang="sk-SK" sz="2000" b="1" dirty="0" smtClean="0"/>
              <a:t>   MAS?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/>
              <a:t>Zrealizovanie naplánovaného počtu projektov spolupráce?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/>
              <a:t>Zvládnutie  systému  finančného plánovania, </a:t>
            </a:r>
          </a:p>
          <a:p>
            <a:r>
              <a:rPr lang="sk-SK" sz="2000" b="1" dirty="0" smtClean="0"/>
              <a:t>   rozpočtovania, nastaveného systému financovania, </a:t>
            </a:r>
          </a:p>
          <a:p>
            <a:r>
              <a:rPr lang="sk-SK" sz="2000" b="1" dirty="0" smtClean="0"/>
              <a:t>   spolufinancovania a </a:t>
            </a:r>
            <a:r>
              <a:rPr lang="sk-SK" sz="2000" b="1" dirty="0" err="1" smtClean="0"/>
              <a:t>cash-flow</a:t>
            </a:r>
            <a:r>
              <a:rPr lang="sk-SK" sz="2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sk-SK" sz="3400" dirty="0" smtClean="0"/>
          </a:p>
          <a:p>
            <a:pPr algn="just">
              <a:buNone/>
            </a:pPr>
            <a:r>
              <a:rPr lang="sk-SK" sz="3400" b="1" dirty="0" smtClean="0"/>
              <a:t>Z pohľadu RO MP SR a  PPA </a:t>
            </a:r>
            <a:endParaRPr lang="sk-SK" sz="3400" dirty="0" smtClean="0"/>
          </a:p>
          <a:p>
            <a:pPr algn="just">
              <a:buNone/>
            </a:pPr>
            <a:endParaRPr lang="sk-SK" sz="5000" dirty="0" smtClean="0"/>
          </a:p>
          <a:p>
            <a:pPr algn="just">
              <a:buNone/>
            </a:pPr>
            <a:r>
              <a:rPr lang="sk-SK" sz="5000" dirty="0" smtClean="0"/>
              <a:t>	rešpektovanie zmluvných podmienok a usmernení pre </a:t>
            </a:r>
            <a:r>
              <a:rPr lang="sk-SK" sz="5000" dirty="0"/>
              <a:t>administráciu osi 4 – Prístup LEADER </a:t>
            </a:r>
            <a:r>
              <a:rPr lang="sk-SK" sz="5000" dirty="0" smtClean="0"/>
              <a:t> </a:t>
            </a:r>
            <a:r>
              <a:rPr lang="sk-SK" sz="5000" dirty="0"/>
              <a:t>v znení dodatkov </a:t>
            </a:r>
            <a:endParaRPr lang="sk-SK" sz="5000" dirty="0" smtClean="0"/>
          </a:p>
          <a:p>
            <a:pPr algn="just">
              <a:buNone/>
            </a:pPr>
            <a:endParaRPr lang="sk-SK" sz="3400" dirty="0" smtClean="0"/>
          </a:p>
          <a:p>
            <a:pPr algn="just">
              <a:buNone/>
            </a:pPr>
            <a:r>
              <a:rPr lang="sk-SK" sz="3400" b="1" dirty="0" smtClean="0"/>
              <a:t>Z pohľadu EK </a:t>
            </a:r>
          </a:p>
          <a:p>
            <a:pPr algn="just">
              <a:buNone/>
            </a:pPr>
            <a:endParaRPr lang="sk-SK" sz="3400" dirty="0" smtClean="0"/>
          </a:p>
          <a:p>
            <a:pPr algn="just">
              <a:buNone/>
            </a:pPr>
            <a:r>
              <a:rPr lang="sk-SK" sz="5000" dirty="0" smtClean="0"/>
              <a:t>	zvládnutie kľúčových oblastí fungujúceho </a:t>
            </a:r>
            <a:r>
              <a:rPr lang="sk-SK" sz="5000" dirty="0"/>
              <a:t>partnerstva a financovania ISRÚ a procesov s tým spojených, ktoré vieme vyhodnotiť u všetkých </a:t>
            </a:r>
            <a:r>
              <a:rPr lang="sk-SK" sz="5000" dirty="0" smtClean="0"/>
              <a:t>MAS pri rešpektovaní princípov prístupu </a:t>
            </a:r>
            <a:r>
              <a:rPr lang="sk-SK" sz="5000" dirty="0" err="1" smtClean="0"/>
              <a:t>Leader</a:t>
            </a:r>
            <a:r>
              <a:rPr lang="sk-SK" sz="5000" dirty="0" smtClean="0"/>
              <a:t>.</a:t>
            </a:r>
          </a:p>
          <a:p>
            <a:pPr algn="just">
              <a:buNone/>
            </a:pPr>
            <a:endParaRPr lang="sk-SK" sz="3400" b="1" i="1" dirty="0" smtClean="0"/>
          </a:p>
          <a:p>
            <a:pPr algn="r">
              <a:buNone/>
            </a:pPr>
            <a:r>
              <a:rPr lang="sk-SK" sz="3400" b="1" i="1" dirty="0" smtClean="0">
                <a:solidFill>
                  <a:schemeClr val="accent1"/>
                </a:solidFill>
              </a:rPr>
              <a:t>Smernica 1698/2005</a:t>
            </a:r>
            <a:endParaRPr lang="sk-SK" sz="3400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endParaRPr lang="sk-SK" b="1" dirty="0" smtClean="0"/>
          </a:p>
          <a:p>
            <a:pPr algn="just">
              <a:buNone/>
            </a:pPr>
            <a:r>
              <a:rPr lang="sk-SK" sz="3800" b="1" dirty="0" smtClean="0"/>
              <a:t>Z pohľadu MAS </a:t>
            </a:r>
            <a:endParaRPr lang="sk-SK" sz="3800" dirty="0" smtClean="0"/>
          </a:p>
          <a:p>
            <a:pPr algn="just">
              <a:buNone/>
            </a:pPr>
            <a:r>
              <a:rPr lang="sk-SK" sz="3800" dirty="0" smtClean="0"/>
              <a:t>   </a:t>
            </a:r>
            <a:r>
              <a:rPr lang="sk-SK" sz="5000" dirty="0" smtClean="0"/>
              <a:t>získanie Štatútu a finančných prostriedkov na realizáciu  ISRÚ</a:t>
            </a:r>
          </a:p>
          <a:p>
            <a:pPr algn="just">
              <a:buNone/>
            </a:pPr>
            <a:r>
              <a:rPr lang="sk-SK" dirty="0" smtClean="0"/>
              <a:t> 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Uhol pohľadu na úspešnosť MAS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/>
              <a:t>Mapa podporených MAS na Slovensku</a:t>
            </a:r>
            <a:br>
              <a:rPr lang="sk-SK" dirty="0" smtClean="0"/>
            </a:br>
            <a:r>
              <a:rPr lang="sk-SK" sz="1800" dirty="0" smtClean="0"/>
              <a:t>zdroj: </a:t>
            </a:r>
            <a:r>
              <a:rPr lang="sk-SK" sz="1800" dirty="0" err="1" smtClean="0"/>
              <a:t>www.nsrv.sk</a:t>
            </a:r>
            <a:endParaRPr lang="sk-SK" sz="1800" dirty="0"/>
          </a:p>
        </p:txBody>
      </p:sp>
      <p:pic>
        <p:nvPicPr>
          <p:cNvPr id="3" name="Picture 2" descr="sr_1a2_kolospolu_2_velke_kruz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763284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7944" y="1268760"/>
            <a:ext cx="4104456" cy="1080120"/>
          </a:xfrm>
        </p:spPr>
        <p:txBody>
          <a:bodyPr/>
          <a:lstStyle/>
          <a:p>
            <a:r>
              <a:rPr lang="sk-SK" sz="2800" dirty="0" smtClean="0"/>
              <a:t>Výber MAS cez tzv. objektívne kritéria</a:t>
            </a:r>
            <a:endParaRPr lang="sk-SK" sz="28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>
          <a:xfrm>
            <a:off x="323528" y="1268760"/>
            <a:ext cx="3573288" cy="4248472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 Výberová komisia prihliadala pri udelení podpory na </a:t>
            </a:r>
            <a:r>
              <a:rPr lang="sk-SK" sz="2400" b="1" dirty="0" smtClean="0"/>
              <a:t>rovnomerné regionálne rozloženie </a:t>
            </a:r>
            <a:r>
              <a:rPr lang="sk-SK" sz="2400" dirty="0" smtClean="0"/>
              <a:t>miestnych akčných skupín </a:t>
            </a:r>
            <a:r>
              <a:rPr lang="sk-SK" sz="2400" b="1" dirty="0" smtClean="0"/>
              <a:t>podľa krajov</a:t>
            </a:r>
            <a:endParaRPr lang="sk-SK" sz="2400" dirty="0" smtClean="0"/>
          </a:p>
          <a:p>
            <a:endParaRPr lang="sk-SK" sz="2000" dirty="0" smtClean="0"/>
          </a:p>
          <a:p>
            <a:r>
              <a:rPr lang="sk-SK" sz="2400" dirty="0" smtClean="0"/>
              <a:t>Na úrovni </a:t>
            </a:r>
            <a:r>
              <a:rPr lang="sk-SK" sz="2400" b="1" dirty="0" smtClean="0"/>
              <a:t>NUTS II </a:t>
            </a:r>
            <a:r>
              <a:rPr lang="sk-SK" sz="2400" dirty="0" smtClean="0"/>
              <a:t>táto rovnomernosť podporených území už nie je zabezpečená</a:t>
            </a:r>
            <a:endParaRPr lang="sk-SK" sz="2400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</p:nvPr>
        </p:nvGraphicFramePr>
        <p:xfrm>
          <a:off x="4211960" y="2996952"/>
          <a:ext cx="439167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lvl="0" fontAlgn="auto">
              <a:buNone/>
            </a:pPr>
            <a:r>
              <a:rPr lang="sk-SK" b="1" dirty="0" smtClean="0"/>
              <a:t>1. Indikátory, ktoré chce každá MAS dosiahnuť: </a:t>
            </a:r>
            <a:endParaRPr lang="sk-SK" dirty="0" smtClean="0"/>
          </a:p>
          <a:p>
            <a:pPr lvl="0"/>
            <a:r>
              <a:rPr lang="sk-SK" dirty="0" smtClean="0"/>
              <a:t>naplnenie povinných monitorovacích a hodnotiacich ukazovateľov</a:t>
            </a:r>
          </a:p>
          <a:p>
            <a:pPr lvl="0"/>
            <a:r>
              <a:rPr lang="sk-SK" dirty="0" smtClean="0"/>
              <a:t>naplnenie dobrovoľne stanovených indikátorov  </a:t>
            </a:r>
            <a:r>
              <a:rPr lang="sk-SK" i="1" dirty="0" smtClean="0"/>
              <a:t>(Nie sú v MAS porovnateľné)</a:t>
            </a:r>
          </a:p>
          <a:p>
            <a:pPr lvl="0">
              <a:buNone/>
            </a:pPr>
            <a:endParaRPr lang="sk-SK" dirty="0" smtClean="0"/>
          </a:p>
          <a:p>
            <a:pPr lvl="0" algn="ctr">
              <a:buNone/>
            </a:pPr>
            <a:r>
              <a:rPr lang="sk-SK" dirty="0" smtClean="0"/>
              <a:t>NAPLNENIE STANOVENÉHO STRATEGICKÉHO A DOSIAHNUTIE ŠPECIFICKÝCH CIEĽOV</a:t>
            </a:r>
          </a:p>
          <a:p>
            <a:pPr lvl="0" algn="ctr">
              <a:buNone/>
            </a:pPr>
            <a:endParaRPr lang="sk-SK" dirty="0" smtClean="0"/>
          </a:p>
          <a:p>
            <a:pPr lvl="0">
              <a:buNone/>
            </a:pPr>
            <a:r>
              <a:rPr lang="sk-SK" b="1" dirty="0" smtClean="0"/>
              <a:t>2.</a:t>
            </a:r>
            <a:r>
              <a:rPr lang="sk-SK" dirty="0" smtClean="0"/>
              <a:t> </a:t>
            </a:r>
            <a:r>
              <a:rPr lang="sk-SK" sz="2800" b="1" dirty="0" smtClean="0"/>
              <a:t>Schopnosti a zručnosti manažmentu MAS implementovať ISRÚ  </a:t>
            </a:r>
            <a:r>
              <a:rPr lang="sk-SK" sz="2800" b="1" i="1" dirty="0" smtClean="0"/>
              <a:t>(Nie sú merateľné)</a:t>
            </a:r>
            <a:endParaRPr lang="sk-SK" b="1" i="1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>
                <a:effectLst/>
              </a:rPr>
              <a:t>Dve roviny úspešnej MAS </a:t>
            </a:r>
            <a:endParaRPr lang="sk-SK" sz="3200" dirty="0">
              <a:effectLst/>
            </a:endParaRPr>
          </a:p>
        </p:txBody>
      </p:sp>
      <p:sp>
        <p:nvSpPr>
          <p:cNvPr id="4" name="Šípka dolu 3"/>
          <p:cNvSpPr/>
          <p:nvPr/>
        </p:nvSpPr>
        <p:spPr>
          <a:xfrm>
            <a:off x="2483768" y="328498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lu 4"/>
          <p:cNvSpPr/>
          <p:nvPr/>
        </p:nvSpPr>
        <p:spPr>
          <a:xfrm>
            <a:off x="4572000" y="321297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dorovný zvitok 5"/>
          <p:cNvSpPr/>
          <p:nvPr/>
        </p:nvSpPr>
        <p:spPr>
          <a:xfrm>
            <a:off x="2699792" y="5849888"/>
            <a:ext cx="597666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dirty="0" smtClean="0"/>
              <a:t>JE VÔBEC MOŽNÁ KOMPARÁCIA MAS?</a:t>
            </a:r>
            <a:endParaRPr lang="sk-SK" sz="2400" dirty="0"/>
          </a:p>
        </p:txBody>
      </p:sp>
      <p:sp>
        <p:nvSpPr>
          <p:cNvPr id="7" name="Šípka dolu 6"/>
          <p:cNvSpPr/>
          <p:nvPr/>
        </p:nvSpPr>
        <p:spPr>
          <a:xfrm>
            <a:off x="6732240" y="321297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39552" y="404664"/>
            <a:ext cx="8208912" cy="6048672"/>
            <a:chOff x="2825" y="1870"/>
            <a:chExt cx="6611" cy="4616"/>
          </a:xfrm>
        </p:grpSpPr>
        <p:sp>
          <p:nvSpPr>
            <p:cNvPr id="410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825" y="1870"/>
              <a:ext cx="6611" cy="46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3274" y="3080"/>
              <a:ext cx="2098" cy="3166"/>
            </a:xfrm>
            <a:prstGeom prst="upArrow">
              <a:avLst>
                <a:gd name="adj1" fmla="val 50000"/>
                <a:gd name="adj2" fmla="val 37726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k-SK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k-SK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k-SK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Interné faktory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k-SK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Zdola nahor</a:t>
              </a:r>
              <a:endParaRPr kumimoji="0" 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6884" y="2914"/>
              <a:ext cx="2168" cy="2999"/>
            </a:xfrm>
            <a:prstGeom prst="downArrow">
              <a:avLst>
                <a:gd name="adj1" fmla="val 50000"/>
                <a:gd name="adj2" fmla="val 34583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Externé faktory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k-SK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Zhora nadol</a:t>
              </a:r>
              <a:endParaRPr kumimoji="0" 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274" y="2038"/>
              <a:ext cx="5537" cy="7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Procesy a faktory pre úspešnú implementáciu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Integrovanej stratégie rozvoja územia</a:t>
              </a:r>
              <a:endPara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3463" y="4288"/>
              <a:ext cx="2145" cy="6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Partnerstvo</a:t>
              </a: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6814" y="4278"/>
              <a:ext cx="2145" cy="6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</a:t>
              </a:r>
              <a:r>
                <a:rPr kumimoji="0" lang="sk-SK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Financovanie</a:t>
              </a:r>
              <a:endPara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5268" y="3638"/>
              <a:ext cx="2093" cy="8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Manažment MAS</a:t>
              </a:r>
              <a:endPara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5219" y="4758"/>
              <a:ext cx="2094" cy="96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Riadenie</a:t>
              </a:r>
              <a:endPara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 SR a PPA</a:t>
              </a:r>
              <a:endPara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>
              <a:off x="6415" y="4453"/>
              <a:ext cx="121" cy="3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4098" name="Line 2"/>
            <p:cNvSpPr>
              <a:spLocks noChangeShapeType="1"/>
            </p:cNvSpPr>
            <p:nvPr/>
          </p:nvSpPr>
          <p:spPr bwMode="auto">
            <a:xfrm flipH="1" flipV="1">
              <a:off x="5967" y="4438"/>
              <a:ext cx="99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</p:grpSp>
      <p:sp>
        <p:nvSpPr>
          <p:cNvPr id="14" name="Ovál 13"/>
          <p:cNvSpPr/>
          <p:nvPr/>
        </p:nvSpPr>
        <p:spPr>
          <a:xfrm>
            <a:off x="3851920" y="1772816"/>
            <a:ext cx="2016224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Subjekty MAS</a:t>
            </a:r>
            <a:endParaRPr lang="sk-SK" dirty="0">
              <a:solidFill>
                <a:schemeClr val="tx1"/>
              </a:solidFill>
            </a:endParaRPr>
          </a:p>
        </p:txBody>
      </p:sp>
      <p:cxnSp>
        <p:nvCxnSpPr>
          <p:cNvPr id="16" name="Rovná spojovacia šípka 15"/>
          <p:cNvCxnSpPr/>
          <p:nvPr/>
        </p:nvCxnSpPr>
        <p:spPr>
          <a:xfrm rot="16200000" flipH="1">
            <a:off x="5076041" y="2492911"/>
            <a:ext cx="300512" cy="156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rot="5400000" flipH="1" flipV="1">
            <a:off x="4427984" y="24928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Sledované faktory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Oblasť financovania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Oblasť partnerstva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DPH ako neoprávnený náklad</a:t>
            </a:r>
          </a:p>
          <a:p>
            <a:r>
              <a:rPr lang="sk-SK" dirty="0"/>
              <a:t>Absorpčná schopnosť územia</a:t>
            </a:r>
          </a:p>
          <a:p>
            <a:r>
              <a:rPr lang="sk-SK" dirty="0"/>
              <a:t>Výška povinnej finančnej spoluúčasti</a:t>
            </a:r>
          </a:p>
          <a:p>
            <a:r>
              <a:rPr lang="sk-SK" dirty="0"/>
              <a:t>Spoločný účet PPP</a:t>
            </a:r>
          </a:p>
          <a:p>
            <a:r>
              <a:rPr lang="sk-SK" dirty="0"/>
              <a:t>Výška úrokovej sadzby</a:t>
            </a:r>
          </a:p>
          <a:p>
            <a:r>
              <a:rPr lang="sk-SK" dirty="0"/>
              <a:t>Finančná zainteresovanosť partnerov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Skúsenosti a história spolupráce partnerov</a:t>
            </a:r>
          </a:p>
          <a:p>
            <a:r>
              <a:rPr lang="sk-SK" dirty="0"/>
              <a:t>Vzťahy medzi partnermi</a:t>
            </a:r>
          </a:p>
          <a:p>
            <a:r>
              <a:rPr lang="sk-SK" dirty="0"/>
              <a:t>Existencia koordinátora,</a:t>
            </a:r>
          </a:p>
          <a:p>
            <a:pPr>
              <a:buNone/>
            </a:pPr>
            <a:r>
              <a:rPr lang="sk-SK" dirty="0" smtClean="0"/>
              <a:t>   vedúcich </a:t>
            </a:r>
            <a:r>
              <a:rPr lang="sk-SK" dirty="0"/>
              <a:t>tímov</a:t>
            </a:r>
          </a:p>
          <a:p>
            <a:r>
              <a:rPr lang="sk-SK" dirty="0"/>
              <a:t>Spoločné ciele, integrácia predstáv zúčastnených</a:t>
            </a:r>
          </a:p>
          <a:p>
            <a:r>
              <a:rPr lang="sk-SK" dirty="0"/>
              <a:t>Počet partnerov a ich vyváženosť 50 : 50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1108</TotalTime>
  <Words>865</Words>
  <Application>Microsoft Office PowerPoint</Application>
  <PresentationFormat>Prezentácia na obrazovke (4:3)</PresentationFormat>
  <Paragraphs>270</Paragraphs>
  <Slides>26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Hala</vt:lpstr>
      <vt:lpstr>Financovanie MAS na Slovensku</vt:lpstr>
      <vt:lpstr>Ciele prezentácie</vt:lpstr>
      <vt:lpstr>Čo znamená úspešná MAS?</vt:lpstr>
      <vt:lpstr>Uhol pohľadu na úspešnosť MAS </vt:lpstr>
      <vt:lpstr>Mapa podporených MAS na Slovensku zdroj: www.nsrv.sk</vt:lpstr>
      <vt:lpstr>Výber MAS cez tzv. objektívne kritéria</vt:lpstr>
      <vt:lpstr>Dve roviny úspešnej MAS </vt:lpstr>
      <vt:lpstr>Snímka 8</vt:lpstr>
      <vt:lpstr>Sledované faktory</vt:lpstr>
      <vt:lpstr>Sledované procesy Záväznosť či Improvizácia???</vt:lpstr>
      <vt:lpstr>Signifikantné faktory úspešných MAS (podľa MAS)  </vt:lpstr>
      <vt:lpstr>Procesy signifikantné pre úspešnosť MAS</vt:lpstr>
      <vt:lpstr>Prijaté žiadosti o NFP podľa opatrení v MAS obdobie od 27. 11. 2009 do 31. 8. 2010 </vt:lpstr>
      <vt:lpstr>Finančný úspech MAS so štatútom </vt:lpstr>
      <vt:lpstr>Cash-flow v systéme financovania chodu MAS</vt:lpstr>
      <vt:lpstr>CASH - FLOW  Opatrenie 4.3 Chod MAS </vt:lpstr>
      <vt:lpstr>Rovnaké peniaze nerovnakým územiam </vt:lpstr>
      <vt:lpstr>CASH - FLOW  Opatrenie 4.1 Implementácia stratégie ISRÚ </vt:lpstr>
      <vt:lpstr>CASH - FLOW  Opatrenie 4.1 Implementácia stratégie ISRÚ </vt:lpstr>
      <vt:lpstr>Snímka 20</vt:lpstr>
      <vt:lpstr>  CASH - FLOW  Opatrenie 4.1 Implementácia stratégie ISRÚ </vt:lpstr>
      <vt:lpstr> Niektoré  vybrané štatistiky </vt:lpstr>
      <vt:lpstr> Niektoré  vybrané štatistiky </vt:lpstr>
      <vt:lpstr>Sú dôležité princípy Leader v procese samotnej implementácie?</vt:lpstr>
      <vt:lpstr> Závery 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Financovanie MAS na Slovensku</dc:title>
  <dc:creator>Uzivatel</dc:creator>
  <cp:lastModifiedBy>Uzivatel</cp:lastModifiedBy>
  <cp:revision>205</cp:revision>
  <dcterms:created xsi:type="dcterms:W3CDTF">2010-10-27T11:18:47Z</dcterms:created>
  <dcterms:modified xsi:type="dcterms:W3CDTF">2010-11-30T12:37:14Z</dcterms:modified>
</cp:coreProperties>
</file>